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E9919D-6F86-402D-8CEC-25777602BCCE}">
  <a:tblStyle styleId="{19E9919D-6F86-402D-8CEC-25777602BC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>
        <p:scale>
          <a:sx n="132" d="100"/>
          <a:sy n="132" d="100"/>
        </p:scale>
        <p:origin x="94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49c9dbeeb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49c9dbeeb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3f802a01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3f802a01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3f802a01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3f802a01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38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3f802a01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3f802a01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43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3f802a01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3f802a01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33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3f802a01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3f802a01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91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691500"/>
            <a:ext cx="3489600" cy="22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People Detection using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Yolo v4-tiny detector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Atoki Bolutife, Tamás Bukits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75" y="4408925"/>
            <a:ext cx="1364175" cy="4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6500" y="4165450"/>
            <a:ext cx="1738752" cy="9780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1C776-73DF-7DD5-5312-692EA682EA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1B6278-4CF6-F7DB-CB8F-37B4505C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632" y="1999047"/>
            <a:ext cx="4304735" cy="1145405"/>
          </a:xfrm>
        </p:spPr>
        <p:txBody>
          <a:bodyPr>
            <a:noAutofit/>
          </a:bodyPr>
          <a:lstStyle/>
          <a:p>
            <a:r>
              <a:rPr lang="en-NG" sz="8800" b="1" dirty="0"/>
              <a:t>Thank you!</a:t>
            </a:r>
          </a:p>
        </p:txBody>
      </p:sp>
      <p:sp>
        <p:nvSpPr>
          <p:cNvPr id="6" name="Google Shape;101;p17">
            <a:extLst>
              <a:ext uri="{FF2B5EF4-FFF2-40B4-BE49-F238E27FC236}">
                <a16:creationId xmlns:a16="http://schemas.microsoft.com/office/drawing/2014/main" id="{C1A2C985-5E83-E111-C522-5E33D148164D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Google Shape;102;p17">
            <a:extLst>
              <a:ext uri="{FF2B5EF4-FFF2-40B4-BE49-F238E27FC236}">
                <a16:creationId xmlns:a16="http://schemas.microsoft.com/office/drawing/2014/main" id="{AADA6FC6-2A19-A25A-907E-00C567DE5F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37900" y="4215525"/>
            <a:ext cx="1738752" cy="9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3;p17">
            <a:extLst>
              <a:ext uri="{FF2B5EF4-FFF2-40B4-BE49-F238E27FC236}">
                <a16:creationId xmlns:a16="http://schemas.microsoft.com/office/drawing/2014/main" id="{14703D2E-3AF9-D995-0FCF-AB72E3D45F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50" y="4459000"/>
            <a:ext cx="1364175" cy="49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25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/>
              <a:t>Yolo</a:t>
            </a:r>
            <a:r>
              <a:rPr lang="en-GB" b="1" dirty="0"/>
              <a:t> v4-tiny detector</a:t>
            </a:r>
            <a:endParaRPr b="1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2399350"/>
            <a:ext cx="6992100" cy="2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 sz="1400"/>
              <a:t>29 pre-trained convolutional layers instead of 129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 sz="1400"/>
              <a:t>8 times faster than Yolo v4            using in real time applications (e.g.: mobile phone) with not losing accuracy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50" y="1147225"/>
            <a:ext cx="4987100" cy="11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3279525" y="2814975"/>
            <a:ext cx="299700" cy="18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724" y="3055275"/>
            <a:ext cx="3620950" cy="1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406950"/>
            <a:ext cx="1364175" cy="4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6675" y="4163475"/>
            <a:ext cx="1738752" cy="97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17"/>
          <p:cNvGraphicFramePr/>
          <p:nvPr>
            <p:extLst>
              <p:ext uri="{D42A27DB-BD31-4B8C-83A1-F6EECF244321}">
                <p14:modId xmlns:p14="http://schemas.microsoft.com/office/powerpoint/2010/main" val="2666226714"/>
              </p:ext>
            </p:extLst>
          </p:nvPr>
        </p:nvGraphicFramePr>
        <p:xfrm>
          <a:off x="2051700" y="831300"/>
          <a:ext cx="4877625" cy="4175460"/>
        </p:xfrm>
        <a:graphic>
          <a:graphicData uri="http://schemas.openxmlformats.org/drawingml/2006/table">
            <a:tbl>
              <a:tblPr>
                <a:noFill/>
                <a:tableStyleId>{19E9919D-6F86-402D-8CEC-25777602BCCE}</a:tableStyleId>
              </a:tblPr>
              <a:tblGrid>
                <a:gridCol w="162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Name of the sequence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DTDP detector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Yolo v4-tiny detector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Overpass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84.47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91.03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Fall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13.83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19.07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Badminton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74.13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79.31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AbandonedBox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49.23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Backdoor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91.63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97.12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BusStation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85.23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87.39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CopyMachine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51.14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85.91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Cubicle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70.91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92.47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Office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96.82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99.85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900" y="4215525"/>
            <a:ext cx="1738752" cy="9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0" y="4459000"/>
            <a:ext cx="1364175" cy="4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34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Results at Initial Submission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900" y="4215525"/>
            <a:ext cx="1738752" cy="9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0" y="4459000"/>
            <a:ext cx="1364175" cy="4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Improvement 1 considered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36BE5-45D5-4D22-F6D3-0E4463D6C36E}"/>
              </a:ext>
            </a:extLst>
          </p:cNvPr>
          <p:cNvSpPr txBox="1"/>
          <p:nvPr/>
        </p:nvSpPr>
        <p:spPr>
          <a:xfrm>
            <a:off x="311700" y="756892"/>
            <a:ext cx="4160356" cy="2187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NG" sz="2400" dirty="0">
                <a:solidFill>
                  <a:schemeClr val="dk1"/>
                </a:solidFill>
                <a:latin typeface="Economica"/>
                <a:sym typeface="Economica"/>
              </a:rPr>
              <a:t>Thresholding using boundary box height and width to filter fire hydrant and other false detections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AAF591-5634-D40A-1386-1CC3F2AC997E}"/>
              </a:ext>
            </a:extLst>
          </p:cNvPr>
          <p:cNvGrpSpPr/>
          <p:nvPr/>
        </p:nvGrpSpPr>
        <p:grpSpPr>
          <a:xfrm>
            <a:off x="4312414" y="1118166"/>
            <a:ext cx="2199843" cy="2695582"/>
            <a:chOff x="2391878" y="1967635"/>
            <a:chExt cx="2199843" cy="26955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496612-5BBD-2D2B-85DC-1F958265F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1878" y="1967635"/>
              <a:ext cx="2199843" cy="26955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BEB3CC-F0C0-E982-DE50-F1E09E18BAC9}"/>
                </a:ext>
              </a:extLst>
            </p:cNvPr>
            <p:cNvSpPr txBox="1"/>
            <p:nvPr/>
          </p:nvSpPr>
          <p:spPr>
            <a:xfrm>
              <a:off x="3942818" y="3050928"/>
              <a:ext cx="526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 dirty="0">
                  <a:highlight>
                    <a:srgbClr val="C0C0C0"/>
                  </a:highlight>
                </a:rPr>
                <a:t>18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2277BF-83B9-B6F1-B82E-F01E046581D8}"/>
                </a:ext>
              </a:extLst>
            </p:cNvPr>
            <p:cNvCxnSpPr>
              <a:cxnSpLocks/>
            </p:cNvCxnSpPr>
            <p:nvPr/>
          </p:nvCxnSpPr>
          <p:spPr>
            <a:xfrm>
              <a:off x="3931974" y="3315426"/>
              <a:ext cx="39902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476FE7-C42F-7517-E26B-34055F538B5A}"/>
                </a:ext>
              </a:extLst>
            </p:cNvPr>
            <p:cNvSpPr txBox="1"/>
            <p:nvPr/>
          </p:nvSpPr>
          <p:spPr>
            <a:xfrm rot="16200000">
              <a:off x="3525543" y="3534876"/>
              <a:ext cx="526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 dirty="0">
                  <a:highlight>
                    <a:srgbClr val="C0C0C0"/>
                  </a:highlight>
                </a:rPr>
                <a:t>38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5B67F1-DD0A-3165-C345-53D42B5FA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1987" y="3375103"/>
              <a:ext cx="0" cy="769028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AD64BA3-0141-C77C-73F6-7F36977C4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941" y="1135940"/>
            <a:ext cx="1971573" cy="26778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F7C163-F73F-6D9F-0676-750F5CC72E26}"/>
              </a:ext>
            </a:extLst>
          </p:cNvPr>
          <p:cNvSpPr txBox="1"/>
          <p:nvPr/>
        </p:nvSpPr>
        <p:spPr>
          <a:xfrm>
            <a:off x="4901715" y="3774912"/>
            <a:ext cx="1627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000" b="1" dirty="0">
                <a:solidFill>
                  <a:schemeClr val="dk1"/>
                </a:solidFill>
                <a:latin typeface="Economica"/>
              </a:rPr>
              <a:t>Fall (Before)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6A22D-B455-9234-4983-4586B11DB94F}"/>
              </a:ext>
            </a:extLst>
          </p:cNvPr>
          <p:cNvSpPr txBox="1"/>
          <p:nvPr/>
        </p:nvSpPr>
        <p:spPr>
          <a:xfrm>
            <a:off x="7521787" y="3774912"/>
            <a:ext cx="1627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000" b="1" dirty="0">
                <a:solidFill>
                  <a:schemeClr val="dk1"/>
                </a:solidFill>
                <a:latin typeface="Economica"/>
              </a:rPr>
              <a:t>Fall (After)</a:t>
            </a:r>
          </a:p>
        </p:txBody>
      </p:sp>
    </p:spTree>
    <p:extLst>
      <p:ext uri="{BB962C8B-B14F-4D97-AF65-F5344CB8AC3E}">
        <p14:creationId xmlns:p14="http://schemas.microsoft.com/office/powerpoint/2010/main" val="364510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900" y="4215525"/>
            <a:ext cx="1738752" cy="9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50" y="4459000"/>
            <a:ext cx="1364175" cy="4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299668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Improvement 2 considered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36BE5-45D5-4D22-F6D3-0E4463D6C36E}"/>
              </a:ext>
            </a:extLst>
          </p:cNvPr>
          <p:cNvSpPr txBox="1"/>
          <p:nvPr/>
        </p:nvSpPr>
        <p:spPr>
          <a:xfrm>
            <a:off x="299668" y="615271"/>
            <a:ext cx="4160356" cy="144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NG" sz="2400" dirty="0">
                <a:solidFill>
                  <a:schemeClr val="dk1"/>
                </a:solidFill>
                <a:latin typeface="Economica"/>
                <a:sym typeface="Economica"/>
              </a:rPr>
              <a:t>False detection reduction by thresholding using boundary box diagonal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7C163-F73F-6D9F-0676-750F5CC72E26}"/>
              </a:ext>
            </a:extLst>
          </p:cNvPr>
          <p:cNvSpPr txBox="1"/>
          <p:nvPr/>
        </p:nvSpPr>
        <p:spPr>
          <a:xfrm>
            <a:off x="4291187" y="4063257"/>
            <a:ext cx="2437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000" b="1" dirty="0">
                <a:solidFill>
                  <a:schemeClr val="dk1"/>
                </a:solidFill>
                <a:latin typeface="Economica"/>
              </a:rPr>
              <a:t>Abandoned Box (Before)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7D5B35-EAF1-FB96-83F6-4B5FE23FC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577" y="1003875"/>
            <a:ext cx="2083122" cy="3086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979554-D24F-6573-69F6-62C948031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242" y="1003875"/>
            <a:ext cx="2083122" cy="30868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D086C8-7C96-001A-215F-BCE58A7753A5}"/>
              </a:ext>
            </a:extLst>
          </p:cNvPr>
          <p:cNvSpPr txBox="1"/>
          <p:nvPr/>
        </p:nvSpPr>
        <p:spPr>
          <a:xfrm>
            <a:off x="6773242" y="4058890"/>
            <a:ext cx="2437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000" b="1" dirty="0">
                <a:solidFill>
                  <a:schemeClr val="dk1"/>
                </a:solidFill>
                <a:latin typeface="Economica"/>
              </a:rPr>
              <a:t>Abandoned Box (After)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79953B-2F4C-E448-58A0-5C9D6B880678}"/>
              </a:ext>
            </a:extLst>
          </p:cNvPr>
          <p:cNvGrpSpPr/>
          <p:nvPr/>
        </p:nvGrpSpPr>
        <p:grpSpPr>
          <a:xfrm>
            <a:off x="1433065" y="1834932"/>
            <a:ext cx="2096019" cy="2487979"/>
            <a:chOff x="1651935" y="1971021"/>
            <a:chExt cx="2096019" cy="248797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FEAC3C4-70A0-B4E4-061E-E2E9B1CB9978}"/>
                </a:ext>
              </a:extLst>
            </p:cNvPr>
            <p:cNvGrpSpPr/>
            <p:nvPr/>
          </p:nvGrpSpPr>
          <p:grpSpPr>
            <a:xfrm>
              <a:off x="1651935" y="2343089"/>
              <a:ext cx="1455822" cy="2115911"/>
              <a:chOff x="1651935" y="2143034"/>
              <a:chExt cx="1455822" cy="211591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763F01-0234-70CE-9618-CDD5EDFBD658}"/>
                  </a:ext>
                </a:extLst>
              </p:cNvPr>
              <p:cNvSpPr/>
              <p:nvPr/>
            </p:nvSpPr>
            <p:spPr>
              <a:xfrm>
                <a:off x="1651935" y="2143034"/>
                <a:ext cx="1455822" cy="2115911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D1D2674-6B00-38F1-AD4B-56CF62B4B939}"/>
                  </a:ext>
                </a:extLst>
              </p:cNvPr>
              <p:cNvCxnSpPr/>
              <p:nvPr/>
            </p:nvCxnSpPr>
            <p:spPr>
              <a:xfrm flipV="1">
                <a:off x="1651935" y="2143034"/>
                <a:ext cx="1455822" cy="2115911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B31574-1FE0-DDCD-3A16-C3950A5B74B6}"/>
                </a:ext>
              </a:extLst>
            </p:cNvPr>
            <p:cNvSpPr txBox="1"/>
            <p:nvPr/>
          </p:nvSpPr>
          <p:spPr>
            <a:xfrm>
              <a:off x="3092244" y="3134350"/>
              <a:ext cx="6557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 sz="2000" dirty="0">
                  <a:solidFill>
                    <a:schemeClr val="dk1"/>
                  </a:solidFill>
                  <a:latin typeface="Economica"/>
                  <a:sym typeface="Economica"/>
                </a:rPr>
                <a:t>H</a:t>
              </a:r>
              <a:endParaRPr lang="en-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089295-3A94-6CD0-C42C-6B50958EC9C7}"/>
                </a:ext>
              </a:extLst>
            </p:cNvPr>
            <p:cNvSpPr txBox="1"/>
            <p:nvPr/>
          </p:nvSpPr>
          <p:spPr>
            <a:xfrm>
              <a:off x="2174140" y="1971021"/>
              <a:ext cx="6557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 sz="2000" dirty="0">
                  <a:solidFill>
                    <a:schemeClr val="dk1"/>
                  </a:solidFill>
                  <a:latin typeface="Economica"/>
                  <a:sym typeface="Economica"/>
                </a:rPr>
                <a:t>w</a:t>
              </a:r>
              <a:endParaRPr lang="en-NG" sz="2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6D391D-CD26-305C-0334-5BDD23CBA6FE}"/>
                </a:ext>
              </a:extLst>
            </p:cNvPr>
            <p:cNvSpPr txBox="1"/>
            <p:nvPr/>
          </p:nvSpPr>
          <p:spPr>
            <a:xfrm rot="18266432">
              <a:off x="1712247" y="2948816"/>
              <a:ext cx="13351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G" sz="2000" b="1" dirty="0">
                  <a:solidFill>
                    <a:schemeClr val="dk1"/>
                  </a:solidFill>
                  <a:latin typeface="Economica"/>
                </a:rPr>
                <a:t>(W</a:t>
              </a:r>
              <a:r>
                <a:rPr lang="en-NG" sz="2000" b="1" baseline="30000" dirty="0">
                  <a:solidFill>
                    <a:schemeClr val="dk1"/>
                  </a:solidFill>
                  <a:latin typeface="Economica"/>
                </a:rPr>
                <a:t>2</a:t>
              </a:r>
              <a:r>
                <a:rPr lang="en-NG" sz="2000" b="1" dirty="0">
                  <a:solidFill>
                    <a:schemeClr val="dk1"/>
                  </a:solidFill>
                  <a:latin typeface="Economica"/>
                </a:rPr>
                <a:t> + H</a:t>
              </a:r>
              <a:r>
                <a:rPr lang="en-NG" sz="2000" b="1" baseline="30000" dirty="0">
                  <a:solidFill>
                    <a:schemeClr val="dk1"/>
                  </a:solidFill>
                  <a:latin typeface="Economica"/>
                </a:rPr>
                <a:t>2</a:t>
              </a:r>
              <a:r>
                <a:rPr lang="en-NG" sz="2000" b="1" dirty="0">
                  <a:solidFill>
                    <a:schemeClr val="dk1"/>
                  </a:solidFill>
                  <a:latin typeface="Economica"/>
                </a:rPr>
                <a:t>)</a:t>
              </a:r>
              <a:r>
                <a:rPr lang="en-NG" sz="2000" b="1" baseline="30000" dirty="0">
                  <a:solidFill>
                    <a:schemeClr val="dk1"/>
                  </a:solidFill>
                  <a:latin typeface="Economica"/>
                </a:rPr>
                <a:t>0.5</a:t>
              </a:r>
              <a:endParaRPr lang="en-NG" sz="2000" b="1" dirty="0">
                <a:solidFill>
                  <a:schemeClr val="dk1"/>
                </a:solidFill>
                <a:latin typeface="Economica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65BF471-1774-17D9-2C3F-AB36B87296E5}"/>
              </a:ext>
            </a:extLst>
          </p:cNvPr>
          <p:cNvSpPr txBox="1"/>
          <p:nvPr/>
        </p:nvSpPr>
        <p:spPr>
          <a:xfrm>
            <a:off x="1443595" y="4242885"/>
            <a:ext cx="158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400" dirty="0">
                <a:solidFill>
                  <a:schemeClr val="dk1"/>
                </a:solidFill>
                <a:latin typeface="Economica"/>
              </a:rPr>
              <a:t>Bounding Box</a:t>
            </a:r>
          </a:p>
        </p:txBody>
      </p:sp>
    </p:spTree>
    <p:extLst>
      <p:ext uri="{BB962C8B-B14F-4D97-AF65-F5344CB8AC3E}">
        <p14:creationId xmlns:p14="http://schemas.microsoft.com/office/powerpoint/2010/main" val="2210427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70991"/>
            <a:ext cx="1738752" cy="97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299668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Improvement Implemented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36BE5-45D5-4D22-F6D3-0E4463D6C36E}"/>
              </a:ext>
            </a:extLst>
          </p:cNvPr>
          <p:cNvSpPr txBox="1"/>
          <p:nvPr/>
        </p:nvSpPr>
        <p:spPr>
          <a:xfrm>
            <a:off x="299668" y="615271"/>
            <a:ext cx="4160356" cy="144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NG" sz="2400" dirty="0">
                <a:solidFill>
                  <a:schemeClr val="dk1"/>
                </a:solidFill>
                <a:latin typeface="Economica"/>
                <a:sym typeface="Economica"/>
              </a:rPr>
              <a:t>Initial Foreground Segmentation before Detection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7C163-F73F-6D9F-0676-750F5CC72E26}"/>
              </a:ext>
            </a:extLst>
          </p:cNvPr>
          <p:cNvSpPr txBox="1"/>
          <p:nvPr/>
        </p:nvSpPr>
        <p:spPr>
          <a:xfrm>
            <a:off x="6133046" y="4556994"/>
            <a:ext cx="2437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000" b="1" dirty="0">
                <a:solidFill>
                  <a:schemeClr val="dk1"/>
                </a:solidFill>
                <a:latin typeface="Economica"/>
              </a:rPr>
              <a:t>Backdoor Sequence</a:t>
            </a:r>
          </a:p>
        </p:txBody>
      </p:sp>
      <p:pic>
        <p:nvPicPr>
          <p:cNvPr id="3" name="Screen Recording 2023-03-12 at 20.14.45">
            <a:hlinkClick r:id="" action="ppaction://media"/>
            <a:extLst>
              <a:ext uri="{FF2B5EF4-FFF2-40B4-BE49-F238E27FC236}">
                <a16:creationId xmlns:a16="http://schemas.microsoft.com/office/drawing/2014/main" id="{00F749C0-54D2-6600-A069-6FE690332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6887" y="929294"/>
            <a:ext cx="4677950" cy="3634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395050-D7A3-1DE4-435C-8AA0872C1FE5}"/>
              </a:ext>
            </a:extLst>
          </p:cNvPr>
          <p:cNvSpPr txBox="1"/>
          <p:nvPr/>
        </p:nvSpPr>
        <p:spPr>
          <a:xfrm>
            <a:off x="299668" y="2348563"/>
            <a:ext cx="3795249" cy="22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NG" sz="2400" dirty="0">
                <a:solidFill>
                  <a:schemeClr val="dk1"/>
                </a:solidFill>
                <a:latin typeface="Economica"/>
              </a:rPr>
              <a:t>Creating a foreground mask using MOG2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NG" sz="2400" dirty="0">
                <a:solidFill>
                  <a:schemeClr val="dk1"/>
                </a:solidFill>
                <a:latin typeface="Economica"/>
              </a:rPr>
              <a:t>Replacing foreground mask with frame pixels</a:t>
            </a:r>
          </a:p>
        </p:txBody>
      </p:sp>
    </p:spTree>
    <p:extLst>
      <p:ext uri="{BB962C8B-B14F-4D97-AF65-F5344CB8AC3E}">
        <p14:creationId xmlns:p14="http://schemas.microsoft.com/office/powerpoint/2010/main" val="291463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17"/>
          <p:cNvGraphicFramePr/>
          <p:nvPr>
            <p:extLst>
              <p:ext uri="{D42A27DB-BD31-4B8C-83A1-F6EECF244321}">
                <p14:modId xmlns:p14="http://schemas.microsoft.com/office/powerpoint/2010/main" val="3110653044"/>
              </p:ext>
            </p:extLst>
          </p:nvPr>
        </p:nvGraphicFramePr>
        <p:xfrm>
          <a:off x="353117" y="644929"/>
          <a:ext cx="8595465" cy="4388820"/>
        </p:xfrm>
        <a:graphic>
          <a:graphicData uri="http://schemas.openxmlformats.org/drawingml/2006/table">
            <a:tbl>
              <a:tblPr>
                <a:noFill/>
                <a:tableStyleId>{19E9919D-6F86-402D-8CEC-25777602BCCE}</a:tableStyleId>
              </a:tblPr>
              <a:tblGrid>
                <a:gridCol w="1719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9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9093">
                  <a:extLst>
                    <a:ext uri="{9D8B030D-6E8A-4147-A177-3AD203B41FA5}">
                      <a16:colId xmlns:a16="http://schemas.microsoft.com/office/drawing/2014/main" val="2073524303"/>
                    </a:ext>
                  </a:extLst>
                </a:gridCol>
                <a:gridCol w="1719093">
                  <a:extLst>
                    <a:ext uri="{9D8B030D-6E8A-4147-A177-3AD203B41FA5}">
                      <a16:colId xmlns:a16="http://schemas.microsoft.com/office/drawing/2014/main" val="3015181924"/>
                    </a:ext>
                  </a:extLst>
                </a:gridCol>
              </a:tblGrid>
              <a:tr h="6438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Name of the sequence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/>
                        <a:t>DTDP detector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 err="1"/>
                        <a:t>Yolo</a:t>
                      </a:r>
                      <a:r>
                        <a:rPr lang="en-GB" b="1" dirty="0"/>
                        <a:t> v4-tiny detector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1" dirty="0"/>
                        <a:t>Foreground Seg + </a:t>
                      </a:r>
                      <a:r>
                        <a:rPr lang="en-GB" b="1" dirty="0" err="1"/>
                        <a:t>Yolo</a:t>
                      </a:r>
                      <a:r>
                        <a:rPr lang="en-GB" b="1" dirty="0"/>
                        <a:t> v4-tiny detector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1" dirty="0"/>
                        <a:t>% Changes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Overpass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84.47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91.03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dirty="0"/>
                        <a:t>83.73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-8.01%</a:t>
                      </a:r>
                      <a:endParaRPr dirty="0">
                        <a:solidFill>
                          <a:schemeClr val="bg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9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13.83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19.07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dirty="0"/>
                        <a:t>49.52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00FF00"/>
                          </a:highlight>
                        </a:rPr>
                        <a:t>+159% </a:t>
                      </a:r>
                      <a:endParaRPr dirty="0">
                        <a:solidFill>
                          <a:schemeClr val="bg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9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Badminton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74.13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79.31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dirty="0"/>
                        <a:t>74.38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-6.2%</a:t>
                      </a:r>
                      <a:endParaRPr dirty="0">
                        <a:solidFill>
                          <a:schemeClr val="bg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9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AbandonedBox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4.42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49.23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dirty="0"/>
                        <a:t>17.19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-65.08%</a:t>
                      </a:r>
                      <a:endParaRPr dirty="0">
                        <a:solidFill>
                          <a:schemeClr val="bg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9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Backdoor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91.63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97.12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dirty="0"/>
                        <a:t>82.93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-14.61%</a:t>
                      </a:r>
                      <a:endParaRPr dirty="0">
                        <a:solidFill>
                          <a:schemeClr val="bg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9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BusStation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85.23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87.39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dirty="0"/>
                        <a:t>67.03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-23.29%</a:t>
                      </a:r>
                      <a:endParaRPr dirty="0">
                        <a:solidFill>
                          <a:schemeClr val="bg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9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CopyMachine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51.14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85.91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dirty="0"/>
                        <a:t>54.92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-36.07%</a:t>
                      </a:r>
                      <a:endParaRPr dirty="0">
                        <a:solidFill>
                          <a:schemeClr val="bg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9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Cubicle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70.91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92.47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dirty="0"/>
                        <a:t>77.42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-16.27%</a:t>
                      </a:r>
                      <a:endParaRPr dirty="0">
                        <a:solidFill>
                          <a:schemeClr val="bg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9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Office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96.82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99.85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G" dirty="0"/>
                        <a:t>49.52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highlight>
                            <a:srgbClr val="FF0000"/>
                          </a:highlight>
                        </a:rPr>
                        <a:t>-50.40%</a:t>
                      </a:r>
                      <a:endParaRPr dirty="0">
                        <a:solidFill>
                          <a:schemeClr val="bg1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-186371"/>
            <a:ext cx="88323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Results after implementing Foreground Segmentation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41641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04C4-48A3-2501-99CB-4F5CD00C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88335"/>
            <a:ext cx="8520600" cy="831300"/>
          </a:xfrm>
        </p:spPr>
        <p:txBody>
          <a:bodyPr/>
          <a:lstStyle/>
          <a:p>
            <a:r>
              <a:rPr lang="en-NG" b="1" dirty="0"/>
              <a:t>Precision-Recall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15EDE-4F4C-667D-D0FE-937C6160BD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B993A-E982-1DC6-C00A-7BAC937B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6" y="782002"/>
            <a:ext cx="2450432" cy="1831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0E1A52-3CE7-4423-AC13-A1E250AD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38" y="782002"/>
            <a:ext cx="2450432" cy="1831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16483B-C61B-1513-671B-D8A4C2AF4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517" y="782003"/>
            <a:ext cx="2450432" cy="1831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BB22DC-CB58-94AE-8178-029089BD9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32" y="2951410"/>
            <a:ext cx="2400206" cy="1794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FC9700-A9A1-5D9A-A46D-3569B8CAF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338" y="2951410"/>
            <a:ext cx="2400206" cy="1794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147264-D2B7-9BE9-DA1E-7129F7468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179" y="2951411"/>
            <a:ext cx="2400206" cy="1794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B537F7-F7AF-0A2A-A271-37D489351EBC}"/>
              </a:ext>
            </a:extLst>
          </p:cNvPr>
          <p:cNvSpPr txBox="1"/>
          <p:nvPr/>
        </p:nvSpPr>
        <p:spPr>
          <a:xfrm>
            <a:off x="908473" y="2426524"/>
            <a:ext cx="2135524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NG" b="1" dirty="0">
                <a:solidFill>
                  <a:schemeClr val="dk1"/>
                </a:solidFill>
                <a:latin typeface="Economica"/>
                <a:sym typeface="Economica"/>
              </a:rPr>
              <a:t>Abandoned Box AUC: 17.19</a:t>
            </a:r>
            <a:r>
              <a:rPr lang="en-NG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363D0-2DCC-8C33-048D-036C46F16BE7}"/>
              </a:ext>
            </a:extLst>
          </p:cNvPr>
          <p:cNvSpPr txBox="1"/>
          <p:nvPr/>
        </p:nvSpPr>
        <p:spPr>
          <a:xfrm>
            <a:off x="3409995" y="2426523"/>
            <a:ext cx="2135524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NG" b="1" dirty="0">
                <a:solidFill>
                  <a:schemeClr val="dk1"/>
                </a:solidFill>
                <a:latin typeface="Economica"/>
                <a:sym typeface="Economica"/>
              </a:rPr>
              <a:t>Backdoor AUC: 82.93</a:t>
            </a:r>
            <a:r>
              <a:rPr lang="en-NG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2C90FF-72EC-AEE4-03F3-537031772C37}"/>
              </a:ext>
            </a:extLst>
          </p:cNvPr>
          <p:cNvSpPr txBox="1"/>
          <p:nvPr/>
        </p:nvSpPr>
        <p:spPr>
          <a:xfrm>
            <a:off x="6129111" y="2426522"/>
            <a:ext cx="2135524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dk1"/>
                </a:solidFill>
                <a:latin typeface="Economica"/>
                <a:sym typeface="Economica"/>
              </a:rPr>
              <a:t>Badminton</a:t>
            </a:r>
            <a:r>
              <a:rPr lang="en-NG" b="1" dirty="0">
                <a:solidFill>
                  <a:schemeClr val="dk1"/>
                </a:solidFill>
                <a:latin typeface="Economica"/>
                <a:sym typeface="Economica"/>
              </a:rPr>
              <a:t> AUC: 74.38</a:t>
            </a:r>
            <a:endParaRPr lang="en-NG" dirty="0">
              <a:solidFill>
                <a:schemeClr val="dk1"/>
              </a:solidFill>
              <a:latin typeface="Economica"/>
              <a:sym typeface="Economic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05C573-18E1-824E-1C12-6569C4451DD3}"/>
              </a:ext>
            </a:extLst>
          </p:cNvPr>
          <p:cNvSpPr txBox="1"/>
          <p:nvPr/>
        </p:nvSpPr>
        <p:spPr>
          <a:xfrm>
            <a:off x="946973" y="4562555"/>
            <a:ext cx="2135524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 err="1">
                <a:solidFill>
                  <a:schemeClr val="dk1"/>
                </a:solidFill>
                <a:latin typeface="Economica"/>
                <a:sym typeface="Economica"/>
              </a:rPr>
              <a:t>BusStation</a:t>
            </a:r>
            <a:r>
              <a:rPr lang="en-GB" b="1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  <a:r>
              <a:rPr lang="en-NG" b="1" dirty="0">
                <a:solidFill>
                  <a:schemeClr val="dk1"/>
                </a:solidFill>
                <a:latin typeface="Economica"/>
                <a:sym typeface="Economica"/>
              </a:rPr>
              <a:t>AUC: 67.03</a:t>
            </a:r>
            <a:r>
              <a:rPr lang="en-NG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C9477-6C2D-B799-CA38-EBD0F3635438}"/>
              </a:ext>
            </a:extLst>
          </p:cNvPr>
          <p:cNvSpPr txBox="1"/>
          <p:nvPr/>
        </p:nvSpPr>
        <p:spPr>
          <a:xfrm>
            <a:off x="3333792" y="4557845"/>
            <a:ext cx="2135524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 err="1">
                <a:solidFill>
                  <a:schemeClr val="dk1"/>
                </a:solidFill>
                <a:latin typeface="Economica"/>
                <a:sym typeface="Economica"/>
              </a:rPr>
              <a:t>CopyMachine</a:t>
            </a:r>
            <a:r>
              <a:rPr lang="en-GB" b="1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  <a:r>
              <a:rPr lang="en-NG" b="1" dirty="0">
                <a:solidFill>
                  <a:schemeClr val="dk1"/>
                </a:solidFill>
                <a:latin typeface="Economica"/>
                <a:sym typeface="Economica"/>
              </a:rPr>
              <a:t>AUC: 54.92</a:t>
            </a:r>
            <a:r>
              <a:rPr lang="en-NG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1ACCF9-5D8C-B5F5-FF37-7D6D44A0CA9B}"/>
              </a:ext>
            </a:extLst>
          </p:cNvPr>
          <p:cNvSpPr txBox="1"/>
          <p:nvPr/>
        </p:nvSpPr>
        <p:spPr>
          <a:xfrm>
            <a:off x="6143432" y="4557845"/>
            <a:ext cx="2135524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dk1"/>
                </a:solidFill>
                <a:latin typeface="Economica"/>
                <a:sym typeface="Economica"/>
              </a:rPr>
              <a:t>Cubicle </a:t>
            </a:r>
            <a:r>
              <a:rPr lang="en-NG" b="1" dirty="0">
                <a:solidFill>
                  <a:schemeClr val="dk1"/>
                </a:solidFill>
                <a:latin typeface="Economica"/>
                <a:sym typeface="Economica"/>
              </a:rPr>
              <a:t>AUC: 77.42</a:t>
            </a:r>
            <a:r>
              <a:rPr lang="en-NG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15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1AF0-FF09-0B8F-320C-847C72B6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08" y="86683"/>
            <a:ext cx="8520600" cy="831300"/>
          </a:xfrm>
        </p:spPr>
        <p:txBody>
          <a:bodyPr/>
          <a:lstStyle/>
          <a:p>
            <a:r>
              <a:rPr lang="en-NG" b="1" dirty="0"/>
              <a:t>Precision-Recall curves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F5D03-9A39-EA28-A5D4-4F7FC3FFC55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B06FF-6388-1533-E20F-4981D25B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2" r="8302"/>
          <a:stretch/>
        </p:blipFill>
        <p:spPr>
          <a:xfrm>
            <a:off x="-9625" y="1265600"/>
            <a:ext cx="3268266" cy="2779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1456A-C0B6-32C3-0211-AFB5E3A2B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7" r="8059"/>
          <a:stretch/>
        </p:blipFill>
        <p:spPr>
          <a:xfrm>
            <a:off x="3268266" y="1265600"/>
            <a:ext cx="3268266" cy="277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63C11F-7352-AC08-E910-7CE0AE35D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7" r="8070"/>
          <a:stretch/>
        </p:blipFill>
        <p:spPr>
          <a:xfrm>
            <a:off x="6408139" y="1265600"/>
            <a:ext cx="2735861" cy="2779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CECE5A-A6FA-1445-5815-E465F150E432}"/>
              </a:ext>
            </a:extLst>
          </p:cNvPr>
          <p:cNvSpPr txBox="1"/>
          <p:nvPr/>
        </p:nvSpPr>
        <p:spPr>
          <a:xfrm>
            <a:off x="226208" y="3856597"/>
            <a:ext cx="2135524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dk1"/>
                </a:solidFill>
                <a:latin typeface="Economica"/>
                <a:sym typeface="Economica"/>
              </a:rPr>
              <a:t>Fall </a:t>
            </a:r>
            <a:r>
              <a:rPr lang="en-NG" b="1" dirty="0">
                <a:solidFill>
                  <a:schemeClr val="dk1"/>
                </a:solidFill>
                <a:latin typeface="Economica"/>
                <a:sym typeface="Economica"/>
              </a:rPr>
              <a:t>AUC: 49.52</a:t>
            </a:r>
            <a:r>
              <a:rPr lang="en-NG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B81DD7-6CA2-BECC-8DD9-2063BAF39E3A}"/>
              </a:ext>
            </a:extLst>
          </p:cNvPr>
          <p:cNvSpPr txBox="1"/>
          <p:nvPr/>
        </p:nvSpPr>
        <p:spPr>
          <a:xfrm>
            <a:off x="3504238" y="3856596"/>
            <a:ext cx="2135524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dk1"/>
                </a:solidFill>
                <a:latin typeface="Economica"/>
                <a:sym typeface="Economica"/>
              </a:rPr>
              <a:t>Office </a:t>
            </a:r>
            <a:r>
              <a:rPr lang="en-NG" b="1" dirty="0">
                <a:solidFill>
                  <a:schemeClr val="dk1"/>
                </a:solidFill>
                <a:latin typeface="Economica"/>
                <a:sym typeface="Economica"/>
              </a:rPr>
              <a:t>AUC: 68.97</a:t>
            </a:r>
            <a:r>
              <a:rPr lang="en-NG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F9AC6-41E4-EA8B-3E7E-8297E7B6FF06}"/>
              </a:ext>
            </a:extLst>
          </p:cNvPr>
          <p:cNvSpPr txBox="1"/>
          <p:nvPr/>
        </p:nvSpPr>
        <p:spPr>
          <a:xfrm>
            <a:off x="6611276" y="3856595"/>
            <a:ext cx="2135524" cy="45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dk1"/>
                </a:solidFill>
                <a:latin typeface="Economica"/>
                <a:sym typeface="Economica"/>
              </a:rPr>
              <a:t>Overpass </a:t>
            </a:r>
            <a:r>
              <a:rPr lang="en-NG" b="1" dirty="0">
                <a:solidFill>
                  <a:schemeClr val="dk1"/>
                </a:solidFill>
                <a:latin typeface="Economica"/>
                <a:sym typeface="Economica"/>
              </a:rPr>
              <a:t>AUC: 83.73</a:t>
            </a:r>
            <a:r>
              <a:rPr lang="en-NG" dirty="0">
                <a:solidFill>
                  <a:schemeClr val="dk1"/>
                </a:solidFill>
                <a:latin typeface="Economica"/>
                <a:sym typeface="Economica"/>
              </a:rPr>
              <a:t> </a:t>
            </a:r>
          </a:p>
        </p:txBody>
      </p:sp>
      <p:sp>
        <p:nvSpPr>
          <p:cNvPr id="15" name="Google Shape;101;p17">
            <a:extLst>
              <a:ext uri="{FF2B5EF4-FFF2-40B4-BE49-F238E27FC236}">
                <a16:creationId xmlns:a16="http://schemas.microsoft.com/office/drawing/2014/main" id="{48B1D72F-B035-59B1-1A41-E9D68759EC9D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6" name="Google Shape;102;p17">
            <a:extLst>
              <a:ext uri="{FF2B5EF4-FFF2-40B4-BE49-F238E27FC236}">
                <a16:creationId xmlns:a16="http://schemas.microsoft.com/office/drawing/2014/main" id="{CA4F5267-CDD4-8F32-02DA-ADA31670F8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900" y="4215525"/>
            <a:ext cx="1738752" cy="9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3;p17">
            <a:extLst>
              <a:ext uri="{FF2B5EF4-FFF2-40B4-BE49-F238E27FC236}">
                <a16:creationId xmlns:a16="http://schemas.microsoft.com/office/drawing/2014/main" id="{C74F2BAD-5E84-9BB9-A31C-67A317B8821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950" y="4459000"/>
            <a:ext cx="1364175" cy="49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03765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305</Words>
  <Application>Microsoft Macintosh PowerPoint</Application>
  <PresentationFormat>On-screen Show (16:9)</PresentationFormat>
  <Paragraphs>131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Courier New</vt:lpstr>
      <vt:lpstr>Arial</vt:lpstr>
      <vt:lpstr>Economica</vt:lpstr>
      <vt:lpstr>Open Sans</vt:lpstr>
      <vt:lpstr>Luxe</vt:lpstr>
      <vt:lpstr>People Detection using  Yolo v4-tiny detector</vt:lpstr>
      <vt:lpstr>Yolo v4-tiny detector</vt:lpstr>
      <vt:lpstr>Results at Initial Submission</vt:lpstr>
      <vt:lpstr>Improvement 1 considered</vt:lpstr>
      <vt:lpstr>Improvement 2 considered</vt:lpstr>
      <vt:lpstr>Improvement Implemented</vt:lpstr>
      <vt:lpstr>Results after implementing Foreground Segmentation</vt:lpstr>
      <vt:lpstr>Precision-Recall curves</vt:lpstr>
      <vt:lpstr>Precision-Recall curves continued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Detection using  Yolo v4-tiny detector</dc:title>
  <cp:lastModifiedBy>ATOKI BOLUTIFE</cp:lastModifiedBy>
  <cp:revision>7</cp:revision>
  <dcterms:modified xsi:type="dcterms:W3CDTF">2023-03-12T21:17:33Z</dcterms:modified>
</cp:coreProperties>
</file>